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1" r:id="rId5"/>
    <p:sldId id="278" r:id="rId6"/>
    <p:sldId id="280" r:id="rId7"/>
    <p:sldId id="281" r:id="rId8"/>
    <p:sldId id="282" r:id="rId9"/>
    <p:sldId id="284" r:id="rId10"/>
    <p:sldId id="285" r:id="rId11"/>
    <p:sldId id="279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D743-CC8D-42D8-9F64-278DA30706D1}" type="datetimeFigureOut">
              <a:rPr lang="pt-BR" smtClean="0"/>
              <a:t>31/05/2020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DD59-AA64-4A52-A1CF-D6F350D0BE2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EE53-26D8-4254-89EE-AE78CADEDB63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D9A5-9CD0-4B0E-A430-EC74638C0E8F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9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2CA8-8EDB-4507-82F9-F441B8B8035A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1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B36-1E8B-4D2E-823C-10F0578103F6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1AF0-CD46-4E35-9DD7-E01BD7D38BF2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62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AE38-0BC9-4093-B5C6-5546E54893EA}" type="datetime1">
              <a:rPr lang="pt-BR" smtClean="0"/>
              <a:t>31/05/2020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4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130-E102-4362-8831-AE14293D0259}" type="datetime1">
              <a:rPr lang="pt-BR" smtClean="0"/>
              <a:t>31/05/2020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D8E-C204-4C03-98A2-E8D6FA29547D}" type="datetime1">
              <a:rPr lang="pt-BR" smtClean="0"/>
              <a:t>31/05/2020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B12A-3A0D-44AE-B5FA-3A30328C36A7}" type="datetime1">
              <a:rPr lang="pt-BR" smtClean="0"/>
              <a:t>31/05/2020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14E7-3CF9-4556-9B05-D2B0871038E9}" type="datetime1">
              <a:rPr lang="pt-BR" smtClean="0"/>
              <a:t>31/05/2020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47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40D8-615A-4EFE-812A-177F171E38A2}" type="datetime1">
              <a:rPr lang="pt-BR" smtClean="0"/>
              <a:t>31/05/2020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AE11-8215-4062-9879-B6C155416373}" type="datetime1">
              <a:rPr lang="pt-BR" smtClean="0"/>
              <a:t>31/05/2020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7434-9AB6-4969-B744-8B6D9D9DCFAB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fatimafv1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3592" y="411761"/>
            <a:ext cx="7772400" cy="2619722"/>
          </a:xfrm>
        </p:spPr>
        <p:txBody>
          <a:bodyPr>
            <a:noAutofit/>
          </a:bodyPr>
          <a:lstStyle/>
          <a:p>
            <a:r>
              <a:rPr lang="it-IT" altLang="it-IT" dirty="0">
                <a:solidFill>
                  <a:schemeClr val="bg1"/>
                </a:solidFill>
                <a:latin typeface="inherit"/>
              </a:rPr>
              <a:t>Modalità di classificazione dell'atleta nella </a:t>
            </a:r>
            <a:r>
              <a:rPr lang="it-IT" altLang="it-IT" dirty="0" err="1">
                <a:solidFill>
                  <a:schemeClr val="bg1"/>
                </a:solidFill>
                <a:latin typeface="inherit"/>
              </a:rPr>
              <a:t>Paracanoa</a:t>
            </a:r>
            <a:br>
              <a:rPr lang="it-IT" altLang="it-IT" sz="3600" dirty="0">
                <a:latin typeface="Arial" panose="020B0604020202020204" pitchFamily="34" charset="0"/>
              </a:rPr>
            </a:b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9802" y="4365104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Maria de Fatima </a:t>
            </a:r>
            <a:r>
              <a:rPr lang="en-US" dirty="0" err="1"/>
              <a:t>Fernandes</a:t>
            </a:r>
            <a:r>
              <a:rPr lang="en-US" dirty="0"/>
              <a:t> </a:t>
            </a:r>
            <a:r>
              <a:rPr lang="en-US" dirty="0" err="1"/>
              <a:t>Vara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ICF </a:t>
            </a:r>
          </a:p>
          <a:p>
            <a:pPr>
              <a:spcBef>
                <a:spcPts val="0"/>
              </a:spcBef>
            </a:pPr>
            <a:r>
              <a:rPr lang="en-US" dirty="0"/>
              <a:t>Head of Classification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327B4-E42B-4467-8994-A6401287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2780929"/>
            <a:ext cx="3160773" cy="17332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22FF-81CC-4556-BA9B-2189DB70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6271" y="6165305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B021E9-D085-4748-8D6C-36BF7415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02B155C-9479-4042-9C37-DA36BEF4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7B3475-1A53-446A-B574-A038305FD6AC}"/>
              </a:ext>
            </a:extLst>
          </p:cNvPr>
          <p:cNvSpPr/>
          <p:nvPr/>
        </p:nvSpPr>
        <p:spPr>
          <a:xfrm>
            <a:off x="-16506" y="-18864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CBA069B-3076-4825-8F10-9CFB1615AF4F}"/>
              </a:ext>
            </a:extLst>
          </p:cNvPr>
          <p:cNvSpPr/>
          <p:nvPr/>
        </p:nvSpPr>
        <p:spPr>
          <a:xfrm>
            <a:off x="3107668" y="188641"/>
            <a:ext cx="6084676" cy="74241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cap="all" dirty="0"/>
              <a:t>Tabella riassuntiva delle classificazioni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DDDD594-9C63-475B-B802-25BD0A25E020}"/>
              </a:ext>
            </a:extLst>
          </p:cNvPr>
          <p:cNvSpPr/>
          <p:nvPr/>
        </p:nvSpPr>
        <p:spPr>
          <a:xfrm>
            <a:off x="191344" y="5157192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85C7F20-6576-4220-8E7C-70983DA1E6F0}"/>
              </a:ext>
            </a:extLst>
          </p:cNvPr>
          <p:cNvSpPr/>
          <p:nvPr/>
        </p:nvSpPr>
        <p:spPr>
          <a:xfrm>
            <a:off x="2082896" y="5140816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92713D2-0F36-4CC1-BAEB-1FB35F05F302}"/>
              </a:ext>
            </a:extLst>
          </p:cNvPr>
          <p:cNvSpPr/>
          <p:nvPr/>
        </p:nvSpPr>
        <p:spPr>
          <a:xfrm>
            <a:off x="4220063" y="5085184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80AA17E-E6C5-4FFC-8E67-0A978D736954}"/>
              </a:ext>
            </a:extLst>
          </p:cNvPr>
          <p:cNvCxnSpPr>
            <a:cxnSpLocks/>
          </p:cNvCxnSpPr>
          <p:nvPr/>
        </p:nvCxnSpPr>
        <p:spPr>
          <a:xfrm>
            <a:off x="695400" y="4562236"/>
            <a:ext cx="0" cy="45094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590779-2B51-40C9-BDCF-14A12AC53207}"/>
              </a:ext>
            </a:extLst>
          </p:cNvPr>
          <p:cNvSpPr txBox="1"/>
          <p:nvPr/>
        </p:nvSpPr>
        <p:spPr>
          <a:xfrm>
            <a:off x="239619" y="5301208"/>
            <a:ext cx="815821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</a:rPr>
              <a:t>VL1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208EEA-9A65-4158-83EC-26EA47D0F227}"/>
              </a:ext>
            </a:extLst>
          </p:cNvPr>
          <p:cNvSpPr txBox="1"/>
          <p:nvPr/>
        </p:nvSpPr>
        <p:spPr>
          <a:xfrm>
            <a:off x="2136903" y="5322599"/>
            <a:ext cx="815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</a:rPr>
              <a:t>VL2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D0BF37-ABF2-42DD-A428-538375E06389}"/>
              </a:ext>
            </a:extLst>
          </p:cNvPr>
          <p:cNvSpPr txBox="1"/>
          <p:nvPr/>
        </p:nvSpPr>
        <p:spPr>
          <a:xfrm>
            <a:off x="4280204" y="5285993"/>
            <a:ext cx="815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</a:rPr>
              <a:t>VL3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EDB39CE-F3D8-4323-86F3-25C54FA0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6" y="5964140"/>
            <a:ext cx="8796863" cy="88700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503AD73-E818-44B4-8892-055BEF029477}"/>
              </a:ext>
            </a:extLst>
          </p:cNvPr>
          <p:cNvSpPr txBox="1"/>
          <p:nvPr/>
        </p:nvSpPr>
        <p:spPr>
          <a:xfrm>
            <a:off x="160535" y="211278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dirty="0" err="1">
                <a:solidFill>
                  <a:srgbClr val="00B0F0"/>
                </a:solidFill>
                <a:latin typeface="inherit"/>
              </a:rPr>
              <a:t>Va’a</a:t>
            </a:r>
            <a:endParaRPr lang="it-IT" sz="5500" dirty="0">
              <a:solidFill>
                <a:srgbClr val="00B0F0"/>
              </a:solidFill>
              <a:latin typeface="inherit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EC220F4-932A-4E61-B95C-D180305A2DFE}"/>
              </a:ext>
            </a:extLst>
          </p:cNvPr>
          <p:cNvGrpSpPr/>
          <p:nvPr/>
        </p:nvGrpSpPr>
        <p:grpSpPr>
          <a:xfrm>
            <a:off x="1133170" y="1332782"/>
            <a:ext cx="2876505" cy="870160"/>
            <a:chOff x="551384" y="1755898"/>
            <a:chExt cx="2876505" cy="992622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0D9BF78-6DB0-4CFB-B163-6E32DBAB68F8}"/>
                </a:ext>
              </a:extLst>
            </p:cNvPr>
            <p:cNvSpPr/>
            <p:nvPr/>
          </p:nvSpPr>
          <p:spPr>
            <a:xfrm>
              <a:off x="551385" y="1755898"/>
              <a:ext cx="2876504" cy="99262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EDE0D0A-54EE-47B7-B025-E1C46FBC1940}"/>
                </a:ext>
              </a:extLst>
            </p:cNvPr>
            <p:cNvSpPr txBox="1"/>
            <p:nvPr/>
          </p:nvSpPr>
          <p:spPr>
            <a:xfrm>
              <a:off x="551384" y="1826821"/>
              <a:ext cx="2876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cap="small" dirty="0">
                  <a:solidFill>
                    <a:schemeClr val="bg1"/>
                  </a:solidFill>
                </a:rPr>
                <a:t>Tronco</a:t>
              </a:r>
            </a:p>
            <a:p>
              <a:pPr algn="ctr"/>
              <a:r>
                <a:rPr lang="it-IT" b="1" cap="small" dirty="0">
                  <a:solidFill>
                    <a:schemeClr val="bg1"/>
                  </a:solidFill>
                </a:rPr>
                <a:t>(da 0 a 13.5 punti) </a:t>
              </a:r>
            </a:p>
          </p:txBody>
        </p:sp>
      </p:grp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1823C4F-6C31-4A42-82E3-2F0BB3A00EFF}"/>
              </a:ext>
            </a:extLst>
          </p:cNvPr>
          <p:cNvSpPr/>
          <p:nvPr/>
        </p:nvSpPr>
        <p:spPr>
          <a:xfrm>
            <a:off x="8548087" y="1297980"/>
            <a:ext cx="2876505" cy="8461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35EB677-C50B-40E3-8084-64AF24813FBE}"/>
              </a:ext>
            </a:extLst>
          </p:cNvPr>
          <p:cNvSpPr txBox="1"/>
          <p:nvPr/>
        </p:nvSpPr>
        <p:spPr>
          <a:xfrm>
            <a:off x="8548086" y="1397875"/>
            <a:ext cx="287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>
                <a:solidFill>
                  <a:schemeClr val="bg1"/>
                </a:solidFill>
              </a:rPr>
              <a:t>Tronco</a:t>
            </a:r>
          </a:p>
          <a:p>
            <a:pPr algn="ctr"/>
            <a:r>
              <a:rPr lang="it-IT" b="1" cap="small" dirty="0">
                <a:solidFill>
                  <a:schemeClr val="bg1"/>
                </a:solidFill>
              </a:rPr>
              <a:t>(da 15 a 18 punti) 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57BB490-90FB-4740-9F01-25F3ACF9EB7D}"/>
              </a:ext>
            </a:extLst>
          </p:cNvPr>
          <p:cNvGrpSpPr/>
          <p:nvPr/>
        </p:nvGrpSpPr>
        <p:grpSpPr>
          <a:xfrm>
            <a:off x="263352" y="2421882"/>
            <a:ext cx="4764415" cy="1059100"/>
            <a:chOff x="191344" y="3087063"/>
            <a:chExt cx="5904655" cy="1029452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C77AF1B9-76AC-4F05-9245-D93997C50E4B}"/>
                </a:ext>
              </a:extLst>
            </p:cNvPr>
            <p:cNvSpPr/>
            <p:nvPr/>
          </p:nvSpPr>
          <p:spPr>
            <a:xfrm>
              <a:off x="313061" y="3090490"/>
              <a:ext cx="5583345" cy="1026025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BB8A5A0-B15F-426C-B6F1-69D045CFB0D2}"/>
                </a:ext>
              </a:extLst>
            </p:cNvPr>
            <p:cNvSpPr txBox="1"/>
            <p:nvPr/>
          </p:nvSpPr>
          <p:spPr>
            <a:xfrm>
              <a:off x="191344" y="3087063"/>
              <a:ext cx="5904655" cy="92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it-IT" b="1" cap="small" dirty="0">
                  <a:solidFill>
                    <a:schemeClr val="bg1"/>
                  </a:solidFill>
                </a:rPr>
                <a:t>SOMMA</a:t>
              </a:r>
            </a:p>
            <a:p>
              <a:pPr algn="ctr">
                <a:lnSpc>
                  <a:spcPts val="3360"/>
                </a:lnSpc>
              </a:pPr>
              <a:r>
                <a:rPr lang="it-IT" b="1" cap="small" dirty="0">
                  <a:solidFill>
                    <a:schemeClr val="bg1"/>
                  </a:solidFill>
                </a:rPr>
                <a:t>Tronco + arti inferiori + osservazione in acqua </a:t>
              </a:r>
            </a:p>
          </p:txBody>
        </p:sp>
      </p:grp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239A8A86-AF40-42F4-BDD1-9120A37E8229}"/>
              </a:ext>
            </a:extLst>
          </p:cNvPr>
          <p:cNvSpPr/>
          <p:nvPr/>
        </p:nvSpPr>
        <p:spPr>
          <a:xfrm>
            <a:off x="4082486" y="3796003"/>
            <a:ext cx="1224136" cy="6585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584DE62-26A1-4ADB-9AFC-2F17A725C30A}"/>
              </a:ext>
            </a:extLst>
          </p:cNvPr>
          <p:cNvGrpSpPr/>
          <p:nvPr/>
        </p:nvGrpSpPr>
        <p:grpSpPr>
          <a:xfrm>
            <a:off x="-456728" y="3789040"/>
            <a:ext cx="6345877" cy="665477"/>
            <a:chOff x="182171" y="4293096"/>
            <a:chExt cx="6345877" cy="665477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2B8F2CD1-E8E4-48E8-8D46-45E6BF24FC02}"/>
                </a:ext>
              </a:extLst>
            </p:cNvPr>
            <p:cNvSpPr/>
            <p:nvPr/>
          </p:nvSpPr>
          <p:spPr>
            <a:xfrm>
              <a:off x="767408" y="4300059"/>
              <a:ext cx="1224136" cy="658514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BBA73EBF-8EF6-4465-80AE-45B3F137833E}"/>
                </a:ext>
              </a:extLst>
            </p:cNvPr>
            <p:cNvSpPr txBox="1"/>
            <p:nvPr/>
          </p:nvSpPr>
          <p:spPr>
            <a:xfrm>
              <a:off x="182171" y="4400150"/>
              <a:ext cx="23470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chemeClr val="bg1"/>
                  </a:solidFill>
                </a:rPr>
                <a:t>0 </a:t>
              </a:r>
              <a:r>
                <a:rPr lang="it-IT" sz="2200" b="1" dirty="0" err="1">
                  <a:solidFill>
                    <a:schemeClr val="bg1"/>
                  </a:solidFill>
                </a:rPr>
                <a:t>Pts</a:t>
              </a:r>
              <a:endParaRPr lang="it-IT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D88CC1D9-B356-4950-8634-875400C51EC4}"/>
                </a:ext>
              </a:extLst>
            </p:cNvPr>
            <p:cNvSpPr/>
            <p:nvPr/>
          </p:nvSpPr>
          <p:spPr>
            <a:xfrm>
              <a:off x="2461943" y="4293096"/>
              <a:ext cx="1449994" cy="658514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1A622ABA-C750-463C-BD0A-1385E89D4CDA}"/>
                </a:ext>
              </a:extLst>
            </p:cNvPr>
            <p:cNvSpPr txBox="1"/>
            <p:nvPr/>
          </p:nvSpPr>
          <p:spPr>
            <a:xfrm>
              <a:off x="2020722" y="4393187"/>
              <a:ext cx="23470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chemeClr val="bg1"/>
                  </a:solidFill>
                </a:rPr>
                <a:t>1-27 </a:t>
              </a:r>
              <a:r>
                <a:rPr lang="it-IT" sz="2200" b="1" dirty="0" err="1">
                  <a:solidFill>
                    <a:schemeClr val="bg1"/>
                  </a:solidFill>
                </a:rPr>
                <a:t>Pts</a:t>
              </a:r>
              <a:endParaRPr lang="it-IT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2DB1F0B8-2813-4D53-9B85-09EDAFEF4056}"/>
                </a:ext>
              </a:extLst>
            </p:cNvPr>
            <p:cNvSpPr txBox="1"/>
            <p:nvPr/>
          </p:nvSpPr>
          <p:spPr>
            <a:xfrm>
              <a:off x="4180962" y="4383670"/>
              <a:ext cx="23470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chemeClr val="bg1"/>
                  </a:solidFill>
                </a:rPr>
                <a:t>≥28 </a:t>
              </a:r>
              <a:r>
                <a:rPr lang="it-IT" sz="2200" b="1" dirty="0" err="1">
                  <a:solidFill>
                    <a:schemeClr val="bg1"/>
                  </a:solidFill>
                </a:rPr>
                <a:t>Pts</a:t>
              </a:r>
              <a:endParaRPr lang="it-IT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BFA4918F-D56D-462A-8FF3-5C9DCE6E364A}"/>
              </a:ext>
            </a:extLst>
          </p:cNvPr>
          <p:cNvSpPr/>
          <p:nvPr/>
        </p:nvSpPr>
        <p:spPr>
          <a:xfrm>
            <a:off x="8036463" y="2469569"/>
            <a:ext cx="4061015" cy="10260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4DE8E20-BFB7-423E-88B6-F66209F77A72}"/>
              </a:ext>
            </a:extLst>
          </p:cNvPr>
          <p:cNvSpPr txBox="1"/>
          <p:nvPr/>
        </p:nvSpPr>
        <p:spPr>
          <a:xfrm>
            <a:off x="7639109" y="2466452"/>
            <a:ext cx="4968552" cy="929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it-IT" b="1" cap="small" dirty="0">
                <a:solidFill>
                  <a:schemeClr val="bg1"/>
                </a:solidFill>
              </a:rPr>
              <a:t>SOMMA</a:t>
            </a:r>
          </a:p>
          <a:p>
            <a:pPr algn="ctr">
              <a:lnSpc>
                <a:spcPts val="3360"/>
              </a:lnSpc>
            </a:pPr>
            <a:r>
              <a:rPr lang="it-IT" b="1" cap="small" dirty="0">
                <a:solidFill>
                  <a:schemeClr val="bg1"/>
                </a:solidFill>
              </a:rPr>
              <a:t>arti inferiori + osservazione in acqua 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748C587-2178-4F9A-AFE5-D312E80DB5AD}"/>
              </a:ext>
            </a:extLst>
          </p:cNvPr>
          <p:cNvGrpSpPr/>
          <p:nvPr/>
        </p:nvGrpSpPr>
        <p:grpSpPr>
          <a:xfrm>
            <a:off x="7028692" y="3860105"/>
            <a:ext cx="5133981" cy="887946"/>
            <a:chOff x="7028692" y="3860105"/>
            <a:chExt cx="5133981" cy="887946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78A0FF26-251C-4606-8FBF-C2B48415EBA8}"/>
                </a:ext>
              </a:extLst>
            </p:cNvPr>
            <p:cNvSpPr/>
            <p:nvPr/>
          </p:nvSpPr>
          <p:spPr>
            <a:xfrm>
              <a:off x="7320136" y="3861049"/>
              <a:ext cx="2347085" cy="88700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DABA8DA-5E15-4F84-8DEC-A3AA873CE7ED}"/>
                </a:ext>
              </a:extLst>
            </p:cNvPr>
            <p:cNvSpPr txBox="1"/>
            <p:nvPr/>
          </p:nvSpPr>
          <p:spPr>
            <a:xfrm>
              <a:off x="7028692" y="3952227"/>
              <a:ext cx="2347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ARTI INFERIORI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≤ 18 punti</a:t>
              </a:r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B12BB4DF-DFF0-400E-B6B3-A7CF8015A74B}"/>
                </a:ext>
              </a:extLst>
            </p:cNvPr>
            <p:cNvSpPr/>
            <p:nvPr/>
          </p:nvSpPr>
          <p:spPr>
            <a:xfrm>
              <a:off x="9375779" y="3860105"/>
              <a:ext cx="2721700" cy="88700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FF319851-EAC8-45B3-89AC-6E789E9482C5}"/>
                </a:ext>
              </a:extLst>
            </p:cNvPr>
            <p:cNvSpPr txBox="1"/>
            <p:nvPr/>
          </p:nvSpPr>
          <p:spPr>
            <a:xfrm>
              <a:off x="9264352" y="3934797"/>
              <a:ext cx="28983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cap="all" dirty="0">
                  <a:solidFill>
                    <a:schemeClr val="bg1"/>
                  </a:solidFill>
                </a:rPr>
                <a:t>Osservazione in acqua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≤ 18 punti</a:t>
              </a:r>
            </a:p>
          </p:txBody>
        </p:sp>
      </p:grp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28BAB8BD-54A8-44AC-8707-4EB16B865757}"/>
              </a:ext>
            </a:extLst>
          </p:cNvPr>
          <p:cNvCxnSpPr>
            <a:cxnSpLocks/>
          </p:cNvCxnSpPr>
          <p:nvPr/>
        </p:nvCxnSpPr>
        <p:spPr>
          <a:xfrm>
            <a:off x="4655840" y="4581128"/>
            <a:ext cx="0" cy="45094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B5A9E47-7D02-4D18-BD13-F802FD06BFAA}"/>
              </a:ext>
            </a:extLst>
          </p:cNvPr>
          <p:cNvCxnSpPr>
            <a:cxnSpLocks/>
          </p:cNvCxnSpPr>
          <p:nvPr/>
        </p:nvCxnSpPr>
        <p:spPr>
          <a:xfrm>
            <a:off x="2495600" y="4581128"/>
            <a:ext cx="0" cy="45094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C6CE176-0E7F-4836-BA3F-D6AA70434B05}"/>
              </a:ext>
            </a:extLst>
          </p:cNvPr>
          <p:cNvCxnSpPr/>
          <p:nvPr/>
        </p:nvCxnSpPr>
        <p:spPr>
          <a:xfrm>
            <a:off x="9696400" y="4898380"/>
            <a:ext cx="0" cy="69086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BC33CAFD-494D-4A67-94A3-84C1994360B1}"/>
              </a:ext>
            </a:extLst>
          </p:cNvPr>
          <p:cNvCxnSpPr/>
          <p:nvPr/>
        </p:nvCxnSpPr>
        <p:spPr>
          <a:xfrm flipH="1">
            <a:off x="5375920" y="5589240"/>
            <a:ext cx="4360599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oter Placeholder 1">
            <a:extLst>
              <a:ext uri="{FF2B5EF4-FFF2-40B4-BE49-F238E27FC236}">
                <a16:creationId xmlns:a16="http://schemas.microsoft.com/office/drawing/2014/main" id="{EBF5D537-211A-41A0-BDEF-1C27E3C636E7}"/>
              </a:ext>
            </a:extLst>
          </p:cNvPr>
          <p:cNvSpPr txBox="1">
            <a:spLocks/>
          </p:cNvSpPr>
          <p:nvPr/>
        </p:nvSpPr>
        <p:spPr>
          <a:xfrm>
            <a:off x="5829190" y="63829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International Canoe Federation - PARACANOE</a:t>
            </a:r>
          </a:p>
        </p:txBody>
      </p:sp>
    </p:spTree>
    <p:extLst>
      <p:ext uri="{BB962C8B-B14F-4D97-AF65-F5344CB8AC3E}">
        <p14:creationId xmlns:p14="http://schemas.microsoft.com/office/powerpoint/2010/main" val="85266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International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Canoe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PARACANOE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35760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41" y="0"/>
            <a:ext cx="9186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EB8935D-690E-47FA-B050-0EF3AA38E05E}"/>
              </a:ext>
            </a:extLst>
          </p:cNvPr>
          <p:cNvSpPr txBox="1">
            <a:spLocks/>
          </p:cNvSpPr>
          <p:nvPr/>
        </p:nvSpPr>
        <p:spPr>
          <a:xfrm>
            <a:off x="7772400" y="65019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>
                    <a:lumMod val="65000"/>
                  </a:schemeClr>
                </a:solidFill>
              </a:rPr>
              <a:t>International Canoe Federation - PARACANOE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95DA4AF-F092-4D33-ABF3-2203CDAEB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142372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F6A30E5-16C2-4488-9979-71F1D5F87847}"/>
              </a:ext>
            </a:extLst>
          </p:cNvPr>
          <p:cNvSpPr/>
          <p:nvPr/>
        </p:nvSpPr>
        <p:spPr>
          <a:xfrm>
            <a:off x="3935760" y="1907540"/>
            <a:ext cx="46588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Tutti i regolamenti sono disponibili all'indirizzo</a:t>
            </a:r>
            <a:r>
              <a:rPr lang="it-IT" altLang="it-IT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it-IT" alt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9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5480" y="4290041"/>
            <a:ext cx="100811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2">
                    <a:lumMod val="75000"/>
                  </a:schemeClr>
                </a:solidFill>
              </a:rPr>
              <a:t>Grazie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</a:rPr>
              <a:t> per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</a:rPr>
              <a:t>l’attenzione</a:t>
            </a:r>
            <a:endParaRPr lang="en-US" sz="8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 algn="ctr"/>
            <a:r>
              <a:rPr lang="en-US" dirty="0">
                <a:hlinkClick r:id="rId2"/>
              </a:rPr>
              <a:t>mfatimafv12@gmail.com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C95D0-D0C0-40E6-A731-5B4075E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752DC-7CCA-4CCE-8AF7-5BEBAF74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972931"/>
            <a:ext cx="5169419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/>
          <a:stretch/>
        </p:blipFill>
        <p:spPr bwMode="auto">
          <a:xfrm>
            <a:off x="1524001" y="1484784"/>
            <a:ext cx="9155832" cy="48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BDEEC8-5331-4055-AA3B-F7BDC4C7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Canoe Federation</a:t>
            </a:r>
          </a:p>
          <a:p>
            <a:r>
              <a:rPr lang="pt-BR" dirty="0"/>
              <a:t>PARACANOE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7CF8E6-A6D6-4E64-87C9-2E7B31F4BC43}"/>
              </a:ext>
            </a:extLst>
          </p:cNvPr>
          <p:cNvSpPr txBox="1"/>
          <p:nvPr/>
        </p:nvSpPr>
        <p:spPr>
          <a:xfrm>
            <a:off x="1847529" y="1052736"/>
            <a:ext cx="7810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i="1" dirty="0">
                <a:solidFill>
                  <a:srgbClr val="002060"/>
                </a:solidFill>
                <a:latin typeface="inherit"/>
              </a:rPr>
              <a:t>La Storia del Movimento Paralimpico</a:t>
            </a:r>
          </a:p>
        </p:txBody>
      </p:sp>
    </p:spTree>
    <p:extLst>
      <p:ext uri="{BB962C8B-B14F-4D97-AF65-F5344CB8AC3E}">
        <p14:creationId xmlns:p14="http://schemas.microsoft.com/office/powerpoint/2010/main" val="22524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2E714-C556-4F24-B365-8C7CD47F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1536526" y="2204865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sz="4000" dirty="0">
                <a:solidFill>
                  <a:srgbClr val="002060"/>
                </a:solidFill>
                <a:latin typeface="inherit"/>
              </a:rPr>
              <a:t>Modalità di classificazione dell'atleta nella </a:t>
            </a:r>
            <a:r>
              <a:rPr lang="it-IT" altLang="it-IT" sz="4000" dirty="0" err="1">
                <a:solidFill>
                  <a:srgbClr val="002060"/>
                </a:solidFill>
                <a:latin typeface="inherit"/>
              </a:rPr>
              <a:t>Paracanoa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0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9F649-A643-48C3-B8DB-903B0FD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CE809A-897A-4633-A94D-0C910654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841856"/>
            <a:ext cx="9153078" cy="49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9456" y="404665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 10 deficit </a:t>
            </a:r>
            <a:r>
              <a:rPr lang="en-US" sz="3000" dirty="0" err="1">
                <a:solidFill>
                  <a:schemeClr val="bg1"/>
                </a:solidFill>
              </a:rPr>
              <a:t>funzionali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derivanti</a:t>
            </a:r>
            <a:r>
              <a:rPr lang="en-US" sz="3000" dirty="0">
                <a:solidFill>
                  <a:schemeClr val="bg1"/>
                </a:solidFill>
              </a:rPr>
              <a:t> da una </a:t>
            </a:r>
            <a:r>
              <a:rPr lang="en-US" sz="3000" dirty="0" err="1">
                <a:solidFill>
                  <a:schemeClr val="bg1"/>
                </a:solidFill>
              </a:rPr>
              <a:t>patologia</a:t>
            </a:r>
            <a:r>
              <a:rPr lang="en-US" sz="3000" dirty="0">
                <a:solidFill>
                  <a:schemeClr val="bg1"/>
                </a:solidFill>
              </a:rPr>
              <a:t> “Impairment” </a:t>
            </a:r>
            <a:r>
              <a:rPr lang="en-US" sz="3000" dirty="0" err="1">
                <a:solidFill>
                  <a:schemeClr val="bg1"/>
                </a:solidFill>
              </a:rPr>
              <a:t>riconosciuti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dall’IPC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Deficit di forza muscolare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Deficit dell’escursione </a:t>
            </a:r>
            <a:r>
              <a:rPr lang="en-US" sz="2800" dirty="0" err="1">
                <a:solidFill>
                  <a:schemeClr val="bg1"/>
                </a:solidFill>
              </a:rPr>
              <a:t>articolare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Mancanza di un arto 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Differente lunghezza degli arti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Bassa statura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Ipertonia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Atassia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Atetosi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Deficit visivo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Deficit intellettivo</a:t>
            </a:r>
          </a:p>
        </p:txBody>
      </p:sp>
      <p:sp>
        <p:nvSpPr>
          <p:cNvPr id="5" name="Texto explicativo em seta para a direita 4"/>
          <p:cNvSpPr/>
          <p:nvPr/>
        </p:nvSpPr>
        <p:spPr>
          <a:xfrm>
            <a:off x="1703512" y="1556792"/>
            <a:ext cx="6192688" cy="1872208"/>
          </a:xfrm>
          <a:prstGeom prst="rightArrowCallou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616280" y="1304847"/>
            <a:ext cx="1872208" cy="22322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546250" y="1382659"/>
            <a:ext cx="20122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IMPAIRMENT</a:t>
            </a:r>
          </a:p>
          <a:p>
            <a:pPr algn="ctr"/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ELIGIBILI </a:t>
            </a:r>
          </a:p>
          <a:p>
            <a:pPr algn="ctr"/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NELLA PARACANOA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tronco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solamente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arti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inferiori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)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48252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</p:spTree>
    <p:extLst>
      <p:ext uri="{BB962C8B-B14F-4D97-AF65-F5344CB8AC3E}">
        <p14:creationId xmlns:p14="http://schemas.microsoft.com/office/powerpoint/2010/main" val="33869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D25402A-6B9E-418B-B7FA-BCDE45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2A73A7-A028-464B-8D4C-E187E0C66F4F}"/>
              </a:ext>
            </a:extLst>
          </p:cNvPr>
          <p:cNvSpPr/>
          <p:nvPr/>
        </p:nvSpPr>
        <p:spPr>
          <a:xfrm>
            <a:off x="0" y="12707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EDE309-1023-4B2E-A8D2-40E3E77ECF23}"/>
              </a:ext>
            </a:extLst>
          </p:cNvPr>
          <p:cNvSpPr txBox="1"/>
          <p:nvPr/>
        </p:nvSpPr>
        <p:spPr>
          <a:xfrm>
            <a:off x="2423593" y="260648"/>
            <a:ext cx="7761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Le fasi del Processo di classificazione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A517AA-41CF-41BA-B20C-0288380DCA55}"/>
              </a:ext>
            </a:extLst>
          </p:cNvPr>
          <p:cNvSpPr txBox="1"/>
          <p:nvPr/>
        </p:nvSpPr>
        <p:spPr>
          <a:xfrm>
            <a:off x="1694845" y="1229683"/>
            <a:ext cx="84591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Determinare la presenza di una o più delle tre menomazioni (riportate in basso). </a:t>
            </a:r>
          </a:p>
          <a:p>
            <a:r>
              <a:rPr lang="it-IT" alt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La menomazione deve essere il risultato di una patologia permanente e  dimostrabile </a:t>
            </a:r>
            <a:r>
              <a:rPr lang="it-IT" altLang="it-IT" sz="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Deficit di forza muscolare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Deficit dell’escursione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articolare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Mancanza di un arto </a:t>
            </a:r>
          </a:p>
          <a:p>
            <a:endParaRPr lang="it-IT" altLang="it-IT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7190B-F178-4936-AD53-66CE806FEC8F}"/>
              </a:ext>
            </a:extLst>
          </p:cNvPr>
          <p:cNvSpPr txBox="1"/>
          <p:nvPr/>
        </p:nvSpPr>
        <p:spPr>
          <a:xfrm>
            <a:off x="1692766" y="355607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Accertare la presenza di un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deficit funzionale minimo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, definito «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minimal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eligibilty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criteria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611804-2E95-43DD-AFB5-CC9105A10079}"/>
              </a:ext>
            </a:extLst>
          </p:cNvPr>
          <p:cNvSpPr txBox="1"/>
          <p:nvPr/>
        </p:nvSpPr>
        <p:spPr>
          <a:xfrm>
            <a:off x="1694845" y="5129960"/>
            <a:ext cx="862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Batteria di tre valutazioni (specifiche per ogni imbarcazione, come descritto di seguito). </a:t>
            </a: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Sulla base del punteggio ottenuto, all’atleta verrà assegnata una classe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582BE4-06FD-45A7-8B18-F9DDF3E1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4" y="968534"/>
            <a:ext cx="1051646" cy="11643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F9C9B0-F489-483F-8EA9-EADCC14E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5" y="3136969"/>
            <a:ext cx="1058474" cy="11643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BEC35C-87A5-412B-90A4-306282DD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34" y="4790710"/>
            <a:ext cx="1150459" cy="11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B9CFEF55-4405-4A7D-AAC8-034B4E4D50A3}"/>
              </a:ext>
            </a:extLst>
          </p:cNvPr>
          <p:cNvSpPr/>
          <p:nvPr/>
        </p:nvSpPr>
        <p:spPr>
          <a:xfrm>
            <a:off x="443713" y="4150846"/>
            <a:ext cx="2853410" cy="2585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2F86C96-3210-4DF2-B181-1E6854A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11DB68D-4B83-4152-A286-A1B2E09E9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7260A57-5D54-4821-AF16-E44FDC613952}"/>
              </a:ext>
            </a:extLst>
          </p:cNvPr>
          <p:cNvSpPr/>
          <p:nvPr/>
        </p:nvSpPr>
        <p:spPr>
          <a:xfrm>
            <a:off x="4439816" y="135212"/>
            <a:ext cx="3348109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CB5F72-0550-4D40-BFF5-1550119CEAD5}"/>
              </a:ext>
            </a:extLst>
          </p:cNvPr>
          <p:cNvSpPr txBox="1"/>
          <p:nvPr/>
        </p:nvSpPr>
        <p:spPr>
          <a:xfrm>
            <a:off x="4677296" y="116632"/>
            <a:ext cx="294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chemeClr val="bg1"/>
                </a:solidFill>
                <a:latin typeface="inherit"/>
              </a:rPr>
              <a:t>Criterio minimo di </a:t>
            </a:r>
          </a:p>
          <a:p>
            <a:pPr algn="ctr"/>
            <a:r>
              <a:rPr lang="it-IT" sz="2800" b="1" cap="small" dirty="0" err="1">
                <a:solidFill>
                  <a:schemeClr val="bg1"/>
                </a:solidFill>
                <a:latin typeface="inherit"/>
              </a:rPr>
              <a:t>elegibilità</a:t>
            </a:r>
            <a:r>
              <a:rPr lang="it-IT" sz="2800" b="1" cap="small" dirty="0">
                <a:solidFill>
                  <a:schemeClr val="bg1"/>
                </a:solidFill>
                <a:latin typeface="inherit"/>
              </a:rPr>
              <a:t>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243C0B5-1C97-48C1-8130-3758AC75B64A}"/>
              </a:ext>
            </a:extLst>
          </p:cNvPr>
          <p:cNvSpPr/>
          <p:nvPr/>
        </p:nvSpPr>
        <p:spPr>
          <a:xfrm>
            <a:off x="4648200" y="1305919"/>
            <a:ext cx="289560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A8A2FD-400A-4E77-94C3-446AE6FEB784}"/>
              </a:ext>
            </a:extLst>
          </p:cNvPr>
          <p:cNvSpPr txBox="1"/>
          <p:nvPr/>
        </p:nvSpPr>
        <p:spPr>
          <a:xfrm>
            <a:off x="3970323" y="137966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L’atleta deve perdere </a:t>
            </a:r>
          </a:p>
          <a:p>
            <a:pPr algn="ctr"/>
            <a:r>
              <a:rPr lang="it-IT" sz="2000" dirty="0"/>
              <a:t>almeno 4 punti </a:t>
            </a:r>
          </a:p>
          <a:p>
            <a:pPr algn="ctr"/>
            <a:r>
              <a:rPr lang="it-IT" sz="2000" dirty="0"/>
              <a:t>in un (1) arto inferiore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0A202A-8008-423F-9E0E-D852A6EDE085}"/>
              </a:ext>
            </a:extLst>
          </p:cNvPr>
          <p:cNvSpPr txBox="1"/>
          <p:nvPr/>
        </p:nvSpPr>
        <p:spPr>
          <a:xfrm>
            <a:off x="119336" y="1484784"/>
            <a:ext cx="3344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Se </a:t>
            </a:r>
            <a:r>
              <a:rPr lang="it-IT" sz="2000" b="1" dirty="0"/>
              <a:t>SI,</a:t>
            </a:r>
            <a:r>
              <a:rPr lang="it-IT" sz="2000" dirty="0"/>
              <a:t> l’atleta verrà sottoposto </a:t>
            </a:r>
          </a:p>
          <a:p>
            <a:r>
              <a:rPr lang="it-IT" sz="2000" dirty="0"/>
              <a:t>a specifici test di valutazione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D36547-C653-4A2D-A13F-271529ED0CB1}"/>
              </a:ext>
            </a:extLst>
          </p:cNvPr>
          <p:cNvSpPr txBox="1"/>
          <p:nvPr/>
        </p:nvSpPr>
        <p:spPr>
          <a:xfrm>
            <a:off x="8472264" y="1379668"/>
            <a:ext cx="3880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Se </a:t>
            </a:r>
            <a:r>
              <a:rPr lang="it-IT" sz="2000" b="1" dirty="0">
                <a:solidFill>
                  <a:srgbClr val="C00000"/>
                </a:solidFill>
              </a:rPr>
              <a:t>NO </a:t>
            </a:r>
            <a:r>
              <a:rPr lang="it-IT" sz="2000" dirty="0">
                <a:solidFill>
                  <a:srgbClr val="C00000"/>
                </a:solidFill>
              </a:rPr>
              <a:t>, l’atleta sarà dichiarato non elegibile e la classificazione verrà terminata 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FDBF923-481B-4193-AC8D-888D16C66FB1}"/>
              </a:ext>
            </a:extLst>
          </p:cNvPr>
          <p:cNvCxnSpPr/>
          <p:nvPr/>
        </p:nvCxnSpPr>
        <p:spPr>
          <a:xfrm flipH="1">
            <a:off x="3740837" y="1846565"/>
            <a:ext cx="8069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580D1DC-82A3-4854-8EB8-4CD1E27B7316}"/>
              </a:ext>
            </a:extLst>
          </p:cNvPr>
          <p:cNvCxnSpPr/>
          <p:nvPr/>
        </p:nvCxnSpPr>
        <p:spPr>
          <a:xfrm>
            <a:off x="7644172" y="1841333"/>
            <a:ext cx="7560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1A61F5-3391-4646-8E6E-BCC77D7400C5}"/>
              </a:ext>
            </a:extLst>
          </p:cNvPr>
          <p:cNvSpPr txBox="1"/>
          <p:nvPr/>
        </p:nvSpPr>
        <p:spPr>
          <a:xfrm>
            <a:off x="3083246" y="2854677"/>
            <a:ext cx="6334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cap="small" dirty="0">
                <a:solidFill>
                  <a:schemeClr val="accent5">
                    <a:lumMod val="75000"/>
                  </a:schemeClr>
                </a:solidFill>
              </a:rPr>
              <a:t>Per ogni batteria di test verrà assegnato un punteggio</a:t>
            </a:r>
          </a:p>
          <a:p>
            <a:pPr algn="ctr"/>
            <a:r>
              <a:rPr lang="it-IT" sz="2200" b="1" cap="small" dirty="0">
                <a:solidFill>
                  <a:schemeClr val="accent5">
                    <a:lumMod val="75000"/>
                  </a:schemeClr>
                </a:solidFill>
              </a:rPr>
              <a:t>che indicherà un cluster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E43692F-0161-4418-A779-BD80D68D5E5D}"/>
              </a:ext>
            </a:extLst>
          </p:cNvPr>
          <p:cNvSpPr txBox="1"/>
          <p:nvPr/>
        </p:nvSpPr>
        <p:spPr>
          <a:xfrm>
            <a:off x="443713" y="4150846"/>
            <a:ext cx="28534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ARTI INFERIORI</a:t>
            </a:r>
          </a:p>
          <a:p>
            <a:pPr algn="ctr"/>
            <a:r>
              <a:rPr lang="it-IT" dirty="0">
                <a:solidFill>
                  <a:srgbClr val="0070C0"/>
                </a:solidFill>
              </a:rPr>
              <a:t>Punteggio tra 0 e 28</a:t>
            </a:r>
          </a:p>
          <a:p>
            <a:endParaRPr lang="it-IT" dirty="0"/>
          </a:p>
          <a:p>
            <a:r>
              <a:rPr lang="it-IT" dirty="0"/>
              <a:t>Cluster 1 (0-2 punti)</a:t>
            </a:r>
          </a:p>
          <a:p>
            <a:r>
              <a:rPr lang="it-IT" dirty="0"/>
              <a:t>Cluster 2 (3-17 punti)</a:t>
            </a:r>
          </a:p>
          <a:p>
            <a:r>
              <a:rPr lang="it-IT" dirty="0"/>
              <a:t>Cluster 3 (18-24 punti)</a:t>
            </a:r>
          </a:p>
          <a:p>
            <a:endParaRPr lang="it-IT" dirty="0"/>
          </a:p>
          <a:p>
            <a:r>
              <a:rPr lang="it-IT" dirty="0"/>
              <a:t>Se l'atleta ha più di 24 punti,</a:t>
            </a:r>
          </a:p>
          <a:p>
            <a:r>
              <a:rPr lang="it-IT" dirty="0"/>
              <a:t> non è ammissibile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EC63685-FFBF-4226-AFCE-97FB6551356A}"/>
              </a:ext>
            </a:extLst>
          </p:cNvPr>
          <p:cNvSpPr/>
          <p:nvPr/>
        </p:nvSpPr>
        <p:spPr>
          <a:xfrm>
            <a:off x="335360" y="4006830"/>
            <a:ext cx="3312368" cy="270715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C746DC6-A7C9-49C2-93DF-10D8BDBC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778F9DD-026A-4391-BD11-0BACEF0A9DA6}"/>
              </a:ext>
            </a:extLst>
          </p:cNvPr>
          <p:cNvSpPr txBox="1"/>
          <p:nvPr/>
        </p:nvSpPr>
        <p:spPr>
          <a:xfrm>
            <a:off x="443713" y="4068557"/>
            <a:ext cx="32040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inherit"/>
              </a:rPr>
              <a:t>ARTI INFERIORI</a:t>
            </a:r>
            <a:endParaRPr lang="it-IT" altLang="it-IT" sz="2000" dirty="0">
              <a:solidFill>
                <a:srgbClr val="222222"/>
              </a:solidFill>
              <a:latin typeface="inherit"/>
            </a:endParaRPr>
          </a:p>
          <a:p>
            <a:pPr algn="ctr"/>
            <a:r>
              <a:rPr lang="it-IT" altLang="it-IT" sz="2200" b="1" cap="small" dirty="0">
                <a:solidFill>
                  <a:schemeClr val="bg1"/>
                </a:solidFill>
                <a:latin typeface="inherit"/>
              </a:rPr>
              <a:t>Punteggio tra 0 e 28 </a:t>
            </a:r>
          </a:p>
          <a:p>
            <a:endParaRPr lang="it-IT" altLang="it-IT" b="1" dirty="0">
              <a:solidFill>
                <a:schemeClr val="bg1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1 (0-2 punti)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2 (3-17 punti)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3 (18-24 punti) </a:t>
            </a:r>
          </a:p>
          <a:p>
            <a:endParaRPr lang="it-IT" altLang="it-IT" b="1" dirty="0">
              <a:solidFill>
                <a:schemeClr val="bg1"/>
              </a:solidFill>
              <a:latin typeface="inherit"/>
            </a:endParaRPr>
          </a:p>
          <a:p>
            <a:pPr algn="ctr"/>
            <a:r>
              <a:rPr lang="it-IT" altLang="it-IT" b="1" dirty="0">
                <a:solidFill>
                  <a:schemeClr val="bg1"/>
                </a:solidFill>
                <a:latin typeface="inherit"/>
              </a:rPr>
              <a:t>Se l'atleta ha più di 24 punti,  </a:t>
            </a:r>
          </a:p>
          <a:p>
            <a:pPr algn="ctr"/>
            <a:r>
              <a:rPr lang="it-IT" altLang="it-IT" b="1" dirty="0">
                <a:solidFill>
                  <a:schemeClr val="bg1"/>
                </a:solidFill>
                <a:latin typeface="inherit"/>
              </a:rPr>
              <a:t>non è ammissibile</a:t>
            </a:r>
            <a:r>
              <a:rPr lang="it-IT" altLang="it-IT" sz="1000" b="1" dirty="0">
                <a:solidFill>
                  <a:schemeClr val="bg1"/>
                </a:solidFill>
              </a:rPr>
              <a:t> </a:t>
            </a:r>
            <a:endParaRPr lang="it-IT" altLang="it-IT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064148B-DA96-43E1-B773-85E267C10FE2}"/>
              </a:ext>
            </a:extLst>
          </p:cNvPr>
          <p:cNvSpPr/>
          <p:nvPr/>
        </p:nvSpPr>
        <p:spPr>
          <a:xfrm>
            <a:off x="4799856" y="4005064"/>
            <a:ext cx="3312368" cy="270715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6046061-B8DA-458F-A762-C33D80276DBB}"/>
              </a:ext>
            </a:extLst>
          </p:cNvPr>
          <p:cNvSpPr txBox="1"/>
          <p:nvPr/>
        </p:nvSpPr>
        <p:spPr>
          <a:xfrm>
            <a:off x="4908209" y="4066791"/>
            <a:ext cx="32040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cap="all" dirty="0">
                <a:solidFill>
                  <a:schemeClr val="bg1"/>
                </a:solidFill>
                <a:latin typeface="inherit"/>
              </a:rPr>
              <a:t>Tronco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cap="small" dirty="0">
                <a:solidFill>
                  <a:schemeClr val="bg1"/>
                </a:solidFill>
                <a:latin typeface="inherit"/>
              </a:rPr>
              <a:t>Punteggio tra 0 e 84 punti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200" b="1" dirty="0">
              <a:solidFill>
                <a:schemeClr val="bg1"/>
              </a:solidFill>
              <a:latin typeface="inheri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1 (0-16 punti)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2 (17-68 punti)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3 (69-84 punti</a:t>
            </a:r>
            <a:r>
              <a:rPr lang="it-IT" altLang="it-IT" sz="1000" b="1" dirty="0">
                <a:solidFill>
                  <a:schemeClr val="bg1"/>
                </a:solidFill>
              </a:rPr>
              <a:t> </a:t>
            </a:r>
            <a:endParaRPr lang="it-IT" altLang="it-IT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B1263D5-6F3D-489F-878C-DD6CABEF0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0B74069E-4A94-452A-BB95-F83E2EEF0F56}"/>
              </a:ext>
            </a:extLst>
          </p:cNvPr>
          <p:cNvSpPr/>
          <p:nvPr/>
        </p:nvSpPr>
        <p:spPr>
          <a:xfrm>
            <a:off x="8616280" y="4005064"/>
            <a:ext cx="3312368" cy="270715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0F92910-E21B-4664-9DC7-6375C26DB482}"/>
              </a:ext>
            </a:extLst>
          </p:cNvPr>
          <p:cNvSpPr txBox="1"/>
          <p:nvPr/>
        </p:nvSpPr>
        <p:spPr>
          <a:xfrm>
            <a:off x="8724633" y="4066791"/>
            <a:ext cx="32040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cap="all" dirty="0">
                <a:solidFill>
                  <a:schemeClr val="bg1"/>
                </a:solidFill>
                <a:latin typeface="inherit"/>
              </a:rPr>
              <a:t>Tecnica Kayak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cap="small" dirty="0">
                <a:solidFill>
                  <a:schemeClr val="bg1"/>
                </a:solidFill>
                <a:latin typeface="inherit"/>
              </a:rPr>
              <a:t>Punteggio tra 0 e 12 punti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z="2000" b="1" cap="small" dirty="0">
              <a:solidFill>
                <a:schemeClr val="bg1"/>
              </a:solidFill>
              <a:latin typeface="inherit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1 (0-3 punti) 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2 (4-8 punti) 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bg1"/>
                </a:solidFill>
                <a:latin typeface="inherit"/>
              </a:rPr>
              <a:t>Cluster 3 (9-12 punti</a:t>
            </a:r>
            <a:r>
              <a:rPr lang="it-IT" altLang="it-IT" sz="1000" b="1" dirty="0">
                <a:solidFill>
                  <a:schemeClr val="bg1"/>
                </a:solidFill>
              </a:rPr>
              <a:t> </a:t>
            </a:r>
            <a:endParaRPr lang="it-IT" altLang="it-IT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D2CA42A-CD48-4196-B82F-42304FF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5DB9FFD-5634-4B68-A10D-0C7C36CA2B59}"/>
              </a:ext>
            </a:extLst>
          </p:cNvPr>
          <p:cNvSpPr txBox="1"/>
          <p:nvPr/>
        </p:nvSpPr>
        <p:spPr>
          <a:xfrm>
            <a:off x="160535" y="211278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dirty="0">
                <a:solidFill>
                  <a:srgbClr val="00B0F0"/>
                </a:solidFill>
                <a:latin typeface="inherit"/>
              </a:rPr>
              <a:t>KAYAK</a:t>
            </a:r>
          </a:p>
        </p:txBody>
      </p:sp>
    </p:spTree>
    <p:extLst>
      <p:ext uri="{BB962C8B-B14F-4D97-AF65-F5344CB8AC3E}">
        <p14:creationId xmlns:p14="http://schemas.microsoft.com/office/powerpoint/2010/main" val="26403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02B155C-9479-4042-9C37-DA36BEF4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7B3475-1A53-446A-B574-A038305FD6AC}"/>
              </a:ext>
            </a:extLst>
          </p:cNvPr>
          <p:cNvSpPr/>
          <p:nvPr/>
        </p:nvSpPr>
        <p:spPr>
          <a:xfrm>
            <a:off x="0" y="40786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50F6F3-628C-409F-A011-4AB3C76AEBBE}"/>
              </a:ext>
            </a:extLst>
          </p:cNvPr>
          <p:cNvSpPr txBox="1"/>
          <p:nvPr/>
        </p:nvSpPr>
        <p:spPr>
          <a:xfrm>
            <a:off x="160535" y="211278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dirty="0">
                <a:solidFill>
                  <a:srgbClr val="00B0F0"/>
                </a:solidFill>
                <a:latin typeface="inherit"/>
              </a:rPr>
              <a:t>KAYAK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CBA069B-3076-4825-8F10-9CFB1615AF4F}"/>
              </a:ext>
            </a:extLst>
          </p:cNvPr>
          <p:cNvSpPr/>
          <p:nvPr/>
        </p:nvSpPr>
        <p:spPr>
          <a:xfrm>
            <a:off x="3071664" y="969805"/>
            <a:ext cx="6084676" cy="12323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La somma dei punti (ogni cluster) delle 3 batterie di test determinerà la classe nella quale competerà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DDDD594-9C63-475B-B802-25BD0A25E020}"/>
              </a:ext>
            </a:extLst>
          </p:cNvPr>
          <p:cNvSpPr/>
          <p:nvPr/>
        </p:nvSpPr>
        <p:spPr>
          <a:xfrm>
            <a:off x="1727247" y="2677698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85C7F20-6576-4220-8E7C-70983DA1E6F0}"/>
              </a:ext>
            </a:extLst>
          </p:cNvPr>
          <p:cNvSpPr/>
          <p:nvPr/>
        </p:nvSpPr>
        <p:spPr>
          <a:xfrm>
            <a:off x="5627948" y="2697908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92713D2-0F36-4CC1-BAEB-1FB35F05F302}"/>
              </a:ext>
            </a:extLst>
          </p:cNvPr>
          <p:cNvSpPr/>
          <p:nvPr/>
        </p:nvSpPr>
        <p:spPr>
          <a:xfrm>
            <a:off x="9516380" y="2697908"/>
            <a:ext cx="936104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80AA17E-E6C5-4FFC-8E67-0A978D736954}"/>
              </a:ext>
            </a:extLst>
          </p:cNvPr>
          <p:cNvCxnSpPr/>
          <p:nvPr/>
        </p:nvCxnSpPr>
        <p:spPr>
          <a:xfrm>
            <a:off x="2207568" y="3634012"/>
            <a:ext cx="0" cy="7310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1EEEC68-70EC-4A1B-A8AF-CE80F16FC948}"/>
              </a:ext>
            </a:extLst>
          </p:cNvPr>
          <p:cNvCxnSpPr/>
          <p:nvPr/>
        </p:nvCxnSpPr>
        <p:spPr>
          <a:xfrm>
            <a:off x="6096000" y="3645024"/>
            <a:ext cx="0" cy="7310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B8B1ABC-BEFF-4E6D-87BD-AE1DB8213F67}"/>
              </a:ext>
            </a:extLst>
          </p:cNvPr>
          <p:cNvCxnSpPr/>
          <p:nvPr/>
        </p:nvCxnSpPr>
        <p:spPr>
          <a:xfrm>
            <a:off x="9984432" y="3645024"/>
            <a:ext cx="0" cy="7310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77AF1B9-76AC-4F05-9245-D93997C50E4B}"/>
              </a:ext>
            </a:extLst>
          </p:cNvPr>
          <p:cNvSpPr/>
          <p:nvPr/>
        </p:nvSpPr>
        <p:spPr>
          <a:xfrm>
            <a:off x="911424" y="4581128"/>
            <a:ext cx="2520278" cy="9387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2386CD6-2E61-40B3-928E-D9B085AA9E84}"/>
              </a:ext>
            </a:extLst>
          </p:cNvPr>
          <p:cNvSpPr/>
          <p:nvPr/>
        </p:nvSpPr>
        <p:spPr>
          <a:xfrm>
            <a:off x="4835861" y="4655873"/>
            <a:ext cx="2520278" cy="9387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8A0FF26-251C-4606-8FBF-C2B48415EBA8}"/>
              </a:ext>
            </a:extLst>
          </p:cNvPr>
          <p:cNvSpPr/>
          <p:nvPr/>
        </p:nvSpPr>
        <p:spPr>
          <a:xfrm>
            <a:off x="8724293" y="4581127"/>
            <a:ext cx="2520278" cy="9387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590779-2B51-40C9-BDCF-14A12AC53207}"/>
              </a:ext>
            </a:extLst>
          </p:cNvPr>
          <p:cNvSpPr txBox="1"/>
          <p:nvPr/>
        </p:nvSpPr>
        <p:spPr>
          <a:xfrm>
            <a:off x="1775520" y="2780928"/>
            <a:ext cx="81582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</a:rPr>
              <a:t>KL1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208EEA-9A65-4158-83EC-26EA47D0F227}"/>
              </a:ext>
            </a:extLst>
          </p:cNvPr>
          <p:cNvSpPr txBox="1"/>
          <p:nvPr/>
        </p:nvSpPr>
        <p:spPr>
          <a:xfrm>
            <a:off x="5681955" y="2808801"/>
            <a:ext cx="815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</a:rPr>
              <a:t>KL2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D0BF37-ABF2-42DD-A428-538375E06389}"/>
              </a:ext>
            </a:extLst>
          </p:cNvPr>
          <p:cNvSpPr txBox="1"/>
          <p:nvPr/>
        </p:nvSpPr>
        <p:spPr>
          <a:xfrm>
            <a:off x="9576521" y="2827827"/>
            <a:ext cx="815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</a:rPr>
              <a:t>KL3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DE0D0A-54EE-47B7-B025-E1C46FBC1940}"/>
              </a:ext>
            </a:extLst>
          </p:cNvPr>
          <p:cNvSpPr txBox="1"/>
          <p:nvPr/>
        </p:nvSpPr>
        <p:spPr>
          <a:xfrm>
            <a:off x="1204651" y="4742834"/>
            <a:ext cx="200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chemeClr val="bg1"/>
                </a:solidFill>
              </a:rPr>
              <a:t>3 PUNTI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A6DFA6-48EF-4B68-B342-E431639F824C}"/>
              </a:ext>
            </a:extLst>
          </p:cNvPr>
          <p:cNvSpPr txBox="1"/>
          <p:nvPr/>
        </p:nvSpPr>
        <p:spPr>
          <a:xfrm>
            <a:off x="4853863" y="4788876"/>
            <a:ext cx="25202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chemeClr val="bg1"/>
                </a:solidFill>
              </a:rPr>
              <a:t>DA 4 A 7 PUNTI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DABA8DA-5E15-4F84-8DEC-A3AA873CE7ED}"/>
              </a:ext>
            </a:extLst>
          </p:cNvPr>
          <p:cNvSpPr txBox="1"/>
          <p:nvPr/>
        </p:nvSpPr>
        <p:spPr>
          <a:xfrm>
            <a:off x="8810888" y="4581127"/>
            <a:ext cx="23470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chemeClr val="bg1"/>
                </a:solidFill>
              </a:rPr>
              <a:t>DA 8 A 9</a:t>
            </a:r>
          </a:p>
          <a:p>
            <a:pPr algn="ctr"/>
            <a:r>
              <a:rPr lang="it-IT" sz="2800" b="1" cap="small" dirty="0">
                <a:solidFill>
                  <a:schemeClr val="bg1"/>
                </a:solidFill>
              </a:rPr>
              <a:t>PUNTI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EDB39CE-F3D8-4323-86F3-25C54FA0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" y="5964330"/>
            <a:ext cx="8796863" cy="887002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17C7EEEC-1E84-4301-BC28-7BDF6800EE1B}"/>
              </a:ext>
            </a:extLst>
          </p:cNvPr>
          <p:cNvSpPr txBox="1">
            <a:spLocks/>
          </p:cNvSpPr>
          <p:nvPr/>
        </p:nvSpPr>
        <p:spPr>
          <a:xfrm>
            <a:off x="5828693" y="64520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>
                    <a:lumMod val="65000"/>
                  </a:schemeClr>
                </a:solidFill>
              </a:rPr>
              <a:t>International Canoe Federation - PARACANOE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B9CFEF55-4405-4A7D-AAC8-034B4E4D50A3}"/>
              </a:ext>
            </a:extLst>
          </p:cNvPr>
          <p:cNvSpPr/>
          <p:nvPr/>
        </p:nvSpPr>
        <p:spPr>
          <a:xfrm>
            <a:off x="443713" y="4150846"/>
            <a:ext cx="2853410" cy="2585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2F86C96-3210-4DF2-B181-1E6854A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11DB68D-4B83-4152-A286-A1B2E09E9DDE}"/>
              </a:ext>
            </a:extLst>
          </p:cNvPr>
          <p:cNvSpPr/>
          <p:nvPr/>
        </p:nvSpPr>
        <p:spPr>
          <a:xfrm>
            <a:off x="-2468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7260A57-5D54-4821-AF16-E44FDC613952}"/>
              </a:ext>
            </a:extLst>
          </p:cNvPr>
          <p:cNvSpPr/>
          <p:nvPr/>
        </p:nvSpPr>
        <p:spPr>
          <a:xfrm>
            <a:off x="4439816" y="135212"/>
            <a:ext cx="3348109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CB5F72-0550-4D40-BFF5-1550119CEAD5}"/>
              </a:ext>
            </a:extLst>
          </p:cNvPr>
          <p:cNvSpPr txBox="1"/>
          <p:nvPr/>
        </p:nvSpPr>
        <p:spPr>
          <a:xfrm>
            <a:off x="4677296" y="116632"/>
            <a:ext cx="294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chemeClr val="bg1"/>
                </a:solidFill>
                <a:latin typeface="inherit"/>
              </a:rPr>
              <a:t>Criterio minimo di </a:t>
            </a:r>
          </a:p>
          <a:p>
            <a:pPr algn="ctr"/>
            <a:r>
              <a:rPr lang="it-IT" sz="2800" b="1" cap="small" dirty="0" err="1">
                <a:solidFill>
                  <a:schemeClr val="bg1"/>
                </a:solidFill>
                <a:latin typeface="inherit"/>
              </a:rPr>
              <a:t>elegibilità</a:t>
            </a:r>
            <a:r>
              <a:rPr lang="it-IT" sz="2800" b="1" cap="small" dirty="0">
                <a:solidFill>
                  <a:schemeClr val="bg1"/>
                </a:solidFill>
                <a:latin typeface="inherit"/>
              </a:rPr>
              <a:t> 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EC63685-FFBF-4226-AFCE-97FB6551356A}"/>
              </a:ext>
            </a:extLst>
          </p:cNvPr>
          <p:cNvSpPr/>
          <p:nvPr/>
        </p:nvSpPr>
        <p:spPr>
          <a:xfrm>
            <a:off x="335360" y="1414542"/>
            <a:ext cx="3312368" cy="270715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C746DC6-A7C9-49C2-93DF-10D8BDBC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778F9DD-026A-4391-BD11-0BACEF0A9DA6}"/>
              </a:ext>
            </a:extLst>
          </p:cNvPr>
          <p:cNvSpPr txBox="1"/>
          <p:nvPr/>
        </p:nvSpPr>
        <p:spPr>
          <a:xfrm>
            <a:off x="335360" y="1638094"/>
            <a:ext cx="32040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200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ARTI INFERIORI</a:t>
            </a:r>
          </a:p>
          <a:p>
            <a:pPr algn="ctr"/>
            <a:endParaRPr lang="it-IT" altLang="it-IT" sz="2000" b="1" dirty="0">
              <a:solidFill>
                <a:schemeClr val="accent5">
                  <a:lumMod val="75000"/>
                </a:schemeClr>
              </a:solidFill>
              <a:latin typeface="inherit"/>
            </a:endParaRP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Il punteggio è di 4 punti o meno(perdita di 10 punti)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su un arto inferiore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064148B-DA96-43E1-B773-85E267C10FE2}"/>
              </a:ext>
            </a:extLst>
          </p:cNvPr>
          <p:cNvSpPr/>
          <p:nvPr/>
        </p:nvSpPr>
        <p:spPr>
          <a:xfrm>
            <a:off x="4677296" y="1412776"/>
            <a:ext cx="3312368" cy="270715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6046061-B8DA-458F-A762-C33D80276DBB}"/>
              </a:ext>
            </a:extLst>
          </p:cNvPr>
          <p:cNvSpPr txBox="1"/>
          <p:nvPr/>
        </p:nvSpPr>
        <p:spPr>
          <a:xfrm>
            <a:off x="4731472" y="1543022"/>
            <a:ext cx="3204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200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ARTI INFERIORI</a:t>
            </a:r>
          </a:p>
          <a:p>
            <a:pPr algn="ctr"/>
            <a:endParaRPr lang="it-IT" altLang="it-IT" b="1" dirty="0">
              <a:solidFill>
                <a:schemeClr val="accent5">
                  <a:lumMod val="75000"/>
                </a:schemeClr>
              </a:solidFill>
              <a:latin typeface="inherit"/>
            </a:endParaRP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Il punteggio è di 17 punti o meno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(perdita di 11 punti)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su due arti inferiori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B1263D5-6F3D-489F-878C-DD6CABEF0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0B74069E-4A94-452A-BB95-F83E2EEF0F56}"/>
              </a:ext>
            </a:extLst>
          </p:cNvPr>
          <p:cNvSpPr/>
          <p:nvPr/>
        </p:nvSpPr>
        <p:spPr>
          <a:xfrm>
            <a:off x="8616280" y="1412776"/>
            <a:ext cx="3312368" cy="270715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0F92910-E21B-4664-9DC7-6375C26DB482}"/>
              </a:ext>
            </a:extLst>
          </p:cNvPr>
          <p:cNvSpPr txBox="1"/>
          <p:nvPr/>
        </p:nvSpPr>
        <p:spPr>
          <a:xfrm>
            <a:off x="8724633" y="1474503"/>
            <a:ext cx="3204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Il punteggio trasformato del tronco è pari a 10,5 punti o meno e il punteggio  di entrambe le gambe è pari a 20 punti  o meno (perdita di 7,5 punti o più al test dinamico del tronco e 8 punti o più agli arti inferiori) 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D2CA42A-CD48-4196-B82F-42304FF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99C2B4F-0F89-463E-8E14-7112BDC3EC0B}"/>
              </a:ext>
            </a:extLst>
          </p:cNvPr>
          <p:cNvSpPr txBox="1"/>
          <p:nvPr/>
        </p:nvSpPr>
        <p:spPr>
          <a:xfrm>
            <a:off x="160535" y="211278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dirty="0" err="1">
                <a:solidFill>
                  <a:srgbClr val="00B0F0"/>
                </a:solidFill>
                <a:latin typeface="inherit"/>
              </a:rPr>
              <a:t>Va’a</a:t>
            </a:r>
            <a:endParaRPr lang="it-IT" sz="5500" dirty="0">
              <a:solidFill>
                <a:srgbClr val="00B0F0"/>
              </a:solidFill>
              <a:latin typeface="inherit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0BE24A2-31F8-4BD2-95F4-B3738CAA11FE}"/>
              </a:ext>
            </a:extLst>
          </p:cNvPr>
          <p:cNvSpPr txBox="1"/>
          <p:nvPr/>
        </p:nvSpPr>
        <p:spPr>
          <a:xfrm>
            <a:off x="443713" y="4530255"/>
            <a:ext cx="40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Se </a:t>
            </a:r>
            <a:r>
              <a:rPr lang="it-IT" sz="2000" b="1" dirty="0">
                <a:solidFill>
                  <a:srgbClr val="00B050"/>
                </a:solidFill>
              </a:rPr>
              <a:t>SI,</a:t>
            </a:r>
            <a:r>
              <a:rPr lang="it-IT" sz="2000" dirty="0">
                <a:solidFill>
                  <a:srgbClr val="00B050"/>
                </a:solidFill>
              </a:rPr>
              <a:t> l’atleta per cortesia indicare un delle opzioni riportate di seguito 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80194CD-4C79-4B8E-B77A-548691E6D79C}"/>
              </a:ext>
            </a:extLst>
          </p:cNvPr>
          <p:cNvSpPr txBox="1"/>
          <p:nvPr/>
        </p:nvSpPr>
        <p:spPr>
          <a:xfrm>
            <a:off x="7279914" y="4523280"/>
            <a:ext cx="471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Se </a:t>
            </a:r>
            <a:r>
              <a:rPr lang="it-IT" sz="2000" b="1" dirty="0">
                <a:solidFill>
                  <a:srgbClr val="C00000"/>
                </a:solidFill>
              </a:rPr>
              <a:t>NO </a:t>
            </a:r>
            <a:r>
              <a:rPr lang="it-IT" sz="2000" dirty="0">
                <a:solidFill>
                  <a:srgbClr val="C00000"/>
                </a:solidFill>
              </a:rPr>
              <a:t>, l’atleta sarà dichiarato non elegibile e la classificazione verrà terminata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C3920E8-7055-48B9-B96E-9FB8276DD516}"/>
              </a:ext>
            </a:extLst>
          </p:cNvPr>
          <p:cNvSpPr txBox="1"/>
          <p:nvPr/>
        </p:nvSpPr>
        <p:spPr>
          <a:xfrm>
            <a:off x="1559496" y="5639725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222222"/>
                </a:solidFill>
                <a:latin typeface="+mj-lt"/>
              </a:rPr>
              <a:t>Dopo la conferma dei punteggi delle tre batterie di test di valutazione (tronco, gambe e tecnica </a:t>
            </a:r>
            <a:r>
              <a:rPr lang="it-IT" altLang="it-IT" sz="2000" dirty="0" err="1">
                <a:solidFill>
                  <a:srgbClr val="222222"/>
                </a:solidFill>
                <a:latin typeface="+mj-lt"/>
              </a:rPr>
              <a:t>Va’a</a:t>
            </a:r>
            <a:r>
              <a:rPr lang="it-IT" altLang="it-IT" sz="2000" dirty="0">
                <a:solidFill>
                  <a:srgbClr val="222222"/>
                </a:solidFill>
                <a:latin typeface="+mj-lt"/>
              </a:rPr>
              <a:t>), calcolati come indicato di seguito, viene attribuita all'atleta una classe</a:t>
            </a:r>
            <a:r>
              <a:rPr lang="it-IT" altLang="it-IT" sz="2000" dirty="0">
                <a:latin typeface="+mj-lt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AD74346-EBF4-451F-933D-5D66601E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5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676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inherit</vt:lpstr>
      <vt:lpstr>Wingdings</vt:lpstr>
      <vt:lpstr>Tema do Office</vt:lpstr>
      <vt:lpstr>Modalità di classificazione dell'atleta nella Paracanoa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ACER</cp:lastModifiedBy>
  <cp:revision>65</cp:revision>
  <dcterms:created xsi:type="dcterms:W3CDTF">2017-10-13T14:42:12Z</dcterms:created>
  <dcterms:modified xsi:type="dcterms:W3CDTF">2020-05-31T07:12:55Z</dcterms:modified>
</cp:coreProperties>
</file>